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2" r:id="rId7"/>
    <p:sldId id="268" r:id="rId8"/>
    <p:sldId id="267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7B6E0-EA1E-411B-BC4C-DDD6AAECEFBD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67236-ABFA-46B8-9578-E249E474F8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67236-ABFA-46B8-9578-E249E474F8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167236-ABFA-46B8-9578-E249E474F8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E613B-5596-41E5-B333-2A0412769B40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0DC17-A51E-455E-ACA3-050ABE433531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92B7-EB1D-4A28-89CB-2B553661DA7F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C3803-B917-4909-9713-531F769A2516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EF5A0-A435-44C3-83E3-99D58CD5E9F5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49FA-227F-4E56-AB42-5B5A791F114F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5CE01-FC66-4CF4-ACF2-B6140BAC1B40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4ED84-10AF-45BA-BA9C-2CE2901B9A1D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2C563-2574-4886-B980-17485060CACB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A0E65-9705-4A20-BC8F-F9DE4ABB32EC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5E6C-8EC5-4585-82DA-AEE1AD1E5972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7832A-0167-4B42-B589-3304588C4F29}" type="datetime1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317D-50C1-4734-A909-580E1724D2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arezabalj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2500306"/>
            <a:ext cx="7629524" cy="1255735"/>
          </a:xfrm>
        </p:spPr>
        <p:txBody>
          <a:bodyPr>
            <a:noAutofit/>
          </a:bodyPr>
          <a:lstStyle/>
          <a:p>
            <a:r>
              <a:rPr lang="sr-Cyrl-R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Cyrl-RS" sz="3600" b="1" dirty="0" smtClean="0">
                <a:latin typeface="Arial" pitchFamily="34" charset="0"/>
                <a:cs typeface="Arial" pitchFamily="34" charset="0"/>
              </a:rPr>
            </a:br>
            <a:r>
              <a:rPr lang="sr-Cyrl-R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Жарко Панић (Жабаљ)</a:t>
            </a:r>
            <a:r>
              <a:rPr lang="sr-Cyrl-RS" sz="7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sr-Cyrl-RS" sz="7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Средња школа ‘’22. октобар’’ Жабаљ</a:t>
            </a:r>
            <a:br>
              <a:rPr lang="sr-Cyrl-RS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hlinkClick r:id="rId3"/>
              </a:rPr>
              <a:t>zarezabalj@yahoo.com</a:t>
            </a:r>
            <a:r>
              <a:rPr lang="sr-Cyrl-R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Анализа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историјског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контекста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приказаног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Андрићевој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приповеци</a:t>
            </a:r>
            <a:r>
              <a:rPr lang="en-U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РЗАВСКИ БРЕГОВИ</a:t>
            </a:r>
            <a:r>
              <a:rPr lang="sr-Cyrl-R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sr-Cyrl-RS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sr-Cyrl-R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13. Симпозијум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sr-Cyrl-R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Андрићева приповијетка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sz="1400" dirty="0" smtClean="0">
                <a:solidFill>
                  <a:srgbClr val="002060"/>
                </a:solidFill>
              </a:rPr>
              <a:t> </a:t>
            </a:r>
            <a:r>
              <a:rPr lang="sr-Cyrl-RS" sz="1400" b="1" dirty="0" smtClean="0">
                <a:solidFill>
                  <a:srgbClr val="002060"/>
                </a:solidFill>
              </a:rPr>
              <a:t/>
            </a:r>
            <a:br>
              <a:rPr lang="sr-Cyrl-RS" sz="1400" b="1" dirty="0" smtClean="0">
                <a:solidFill>
                  <a:srgbClr val="002060"/>
                </a:solidFill>
              </a:rPr>
            </a:br>
            <a:r>
              <a:rPr lang="sr-Cyrl-R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Сокобања 14.–17.10.2021 </a:t>
            </a:r>
            <a:r>
              <a:rPr lang="sr-Cyrl-RS" sz="1400" b="1" dirty="0" smtClean="0"/>
              <a:t/>
            </a:r>
            <a:br>
              <a:rPr lang="sr-Cyrl-RS" sz="1400" b="1" dirty="0" smtClean="0"/>
            </a:br>
            <a:r>
              <a:rPr lang="sr-Cyrl-RS" sz="1400" b="1" dirty="0" smtClean="0"/>
              <a:t/>
            </a:r>
            <a:br>
              <a:rPr lang="sr-Cyrl-RS" sz="1400" b="1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r>
              <a:rPr lang="en-US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400" b="1" dirty="0" smtClean="0">
                <a:latin typeface="Arial" pitchFamily="34" charset="0"/>
                <a:cs typeface="Arial" pitchFamily="34" charset="0"/>
              </a:rPr>
            </a:b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  <a:buNone/>
            </a:pPr>
            <a:r>
              <a:rPr lang="sr-Cyrl-RS" sz="9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sr-Cyrl-RS" sz="9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endParaRPr lang="sr-Cyrl-RS" sz="9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Cyrl-RS" sz="9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Аустро-Угарска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успела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оствари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намере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што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сведочи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постојаности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тј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подручја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описано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приповеци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одиграло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Чак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неминовно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промењено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аустријским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утицајем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подручје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очувало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своју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специфичност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наставило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свој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живот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околностима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0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Извори и</a:t>
            </a:r>
            <a:r>
              <a:rPr lang="sr-Cyrl-RS" sz="9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итература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sr-Cyrl-RS" sz="7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Иво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Приповетке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(1914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1941)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Батаковић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2010: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Батаковић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Душан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историја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српског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народа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8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Богићевић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1975: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Богићевић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Војислав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Писменост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појаве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словенске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писмености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IX в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краја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аустроугарске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владавине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Херцегоцивини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1918.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Сарајево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sr-Cyrl-R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Гажевић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1974: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Гажевић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Никола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Окупација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1878.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In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sr-Cyrl-R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Војна енциклопедија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том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6, 360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361.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8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Ђорђевић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1957.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Ђорђевић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Димитрије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Аустро-српски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сукоб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око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пројекта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новопазарске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железнице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In: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Историски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часопис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књ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7,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213-248.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Ђукић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Перишић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2015: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Ђукић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Перишић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Жанета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Иво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Млада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In: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Српска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књижевност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Први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светски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Андрићев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институт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229-244.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Екмечић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1997: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Екмечић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Милорад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Радови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историје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XIX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века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Kapidžić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1958: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Kapidžić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Hamdija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Hercegovački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ustanak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1882.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godine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Sarajevo.</a:t>
            </a:r>
            <a:endParaRPr lang="sr-Cyrl-RS" sz="14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0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spcBef>
                <a:spcPts val="0"/>
              </a:spcBef>
              <a:buNone/>
            </a:pPr>
            <a:endParaRPr lang="sr-Cyrl-RS" sz="9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Извори и</a:t>
            </a:r>
            <a:r>
              <a:rPr lang="sr-Cyrl-RS" sz="9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итература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28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Квас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2015: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Квас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Корнелије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Сенка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Великог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рата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Андрићевој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приповетки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"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Рзавски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In: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Први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светски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српска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књижевност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Два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века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Вукове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Мале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простонародне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славеносрпске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пјеснарице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2.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575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583. 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Kraljačić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1987: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Kraljačić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Tomislav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Kalajev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režim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Bosni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Hercegovini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Sarajevo. 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Кузмичева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2012: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Кузмичева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Људмила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Историјски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контекст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стваралаштву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Иве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1925.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1941.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In: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Ivo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Andrić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književnik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diplomata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sjeni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dvaju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svjetskih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ratova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(1925–1941),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Branko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Tošović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Beograd,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Grac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Мастиловић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2013: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Мастиловић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Драга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Српска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елита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политичком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животу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Краљевине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СХС/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Југославије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(1918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1941)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Докторска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дисертација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Филозофски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факултет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Универзитет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Београду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Mitrović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1981: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Mitrović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Andrej.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Prodor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Balkan: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Srbija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planovima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Austro-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Ugarske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Nemačke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1908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1918. 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Beograd.</a:t>
            </a: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Tošović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2010: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Tošović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8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Branko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Andrićevi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književni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tekstovi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gračkog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perioda</a:t>
            </a:r>
            <a:r>
              <a:rPr lang="en-US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(1923-1924)</a:t>
            </a:r>
            <a:r>
              <a:rPr lang="en-U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In: </a:t>
            </a:r>
            <a:r>
              <a:rPr lang="de-AT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Grački opus I. Andrića (1923–1924),</a:t>
            </a:r>
            <a:r>
              <a:rPr lang="de-AT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ur. Branko Tošović.</a:t>
            </a:r>
            <a:r>
              <a:rPr lang="de-AT" sz="8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Graz – Beograd. 157–234.</a:t>
            </a:r>
            <a:endParaRPr lang="sr-Cyrl-RS" sz="19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214290"/>
            <a:ext cx="8429684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раду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анализира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историјски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контекст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приповеци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РЗАВСКИ БРЕГОВИ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ојам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РЗАВСКИ БРЕГОВИ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користи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метафора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подручје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током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аустријске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владавине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суочило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значајним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економским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менталитетским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идентитетским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променама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endParaRPr lang="sr-Cyrl-RS" sz="9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84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Приповетка 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 претежно односи на период између 1878. и 1918. године, односно на доба аустроугарске владавине у Босни и Херцеговини</a:t>
            </a:r>
          </a:p>
          <a:p>
            <a:pPr algn="just">
              <a:buNone/>
            </a:pP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„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урн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долазиле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рзавске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брегове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90).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обележене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озбиљним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променама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подухватима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предузела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аустроугарска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пољу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економије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администрације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међунационалних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односа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-1-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0"/>
            <a:ext cx="8429684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једном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месту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приповеци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помиње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варош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предстојник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дошао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један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Немац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„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реуматичан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пензионисани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официр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грдна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пијаница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особењак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изазвао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безброј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чуда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неспоразума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91).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Аустро-Угарска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стварности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заиста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подсећала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овог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официра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en-U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променама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описује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приповеци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можемо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препознати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тековине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Калајевог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режима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-1-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1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Карактеристике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економске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ситуације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време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аустроугарске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управе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доласка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аустријских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власти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„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газде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банкротирале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обогатиле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подигле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93).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Све мере биле усмерене ка експлоатисању природних богатства Босне и Херцеговине. 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радили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друмови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нове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државне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зграде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жандарске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касарне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планини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93). </a:t>
            </a:r>
          </a:p>
          <a:p>
            <a:pPr algn="just">
              <a:buNone/>
            </a:pPr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-1-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1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buNone/>
            </a:pP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Атмосфера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створена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аустроугарске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управе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деценијама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након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1878.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кулминирала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Сарајевским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атентатом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Видовдан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1914.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9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9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Страдања Срба у Босни Херцеговини за време Првог светског рата – газда Недељко Ђукановић 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96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  <a:sym typeface="Symbol"/>
              </a:rPr>
              <a:t>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98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9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14291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Cyrl-RS" sz="1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лађи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веровали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победу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Србије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96),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што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такође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можемо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повезати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што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заиста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догађало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Први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светски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Млади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активно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борили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против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аустроугарског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режима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а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крајњој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линији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Младобосанац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ослобођење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1918.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године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између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осталог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приказао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кроз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симболичну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подударност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уласка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српских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војника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варош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кроз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провалију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којој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1878.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заглавио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устанички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топ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99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0"/>
            <a:ext cx="8429684" cy="4500594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sr-Cyrl-RS" sz="9800" dirty="0" smtClean="0">
                <a:latin typeface="Arial" pitchFamily="34" charset="0"/>
                <a:cs typeface="Arial" pitchFamily="34" charset="0"/>
              </a:rPr>
              <a:t>	</a:t>
            </a:r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	</a:t>
            </a: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П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итање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поставити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приповетке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колика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отпорност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различите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утицаје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односно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колика 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непроменљивост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менталитета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једног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подручја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овом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случају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обзира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покушаје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различитих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чинилаца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подручје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прекроје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складу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својим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намерама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интересима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       </a:t>
            </a:r>
            <a:endParaRPr lang="en-U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9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0"/>
            <a:ext cx="8286808" cy="414338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sr-Cyrl-RS" sz="9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sr-Cyrl-RS" sz="8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Немци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проведоше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куд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никад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пролазило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94).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Аустријска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власт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променама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донела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заиста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отворила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„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путеве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којима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никад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није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пролазило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односно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покренула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је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значајне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процесе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који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задирали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суштину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живота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простору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Босне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Херцеговине</a:t>
            </a:r>
            <a:endParaRPr lang="sr-Cyrl-RS" sz="8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Cyrl-RS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дласком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Аустро-Угарске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„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све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старо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избрисано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погрешан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рачун</a:t>
            </a:r>
            <a:r>
              <a:rPr lang="sr-Cyrl-R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остали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само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брегови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што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били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одувијек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обрасли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обрађени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у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очекивању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бољих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догађаја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(</a:t>
            </a:r>
            <a:r>
              <a:rPr lang="en-US" sz="1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Андрић</a:t>
            </a:r>
            <a:r>
              <a:rPr lang="en-US" sz="1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2018: 99).</a:t>
            </a:r>
            <a:endParaRPr lang="sr-Cyrl-RS" sz="1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en-US" sz="9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sr-Cyrl-RS" sz="9800" b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en-US" sz="12800" b="1" dirty="0" smtClean="0">
                <a:latin typeface="Arial" pitchFamily="34" charset="0"/>
                <a:cs typeface="Arial" pitchFamily="34" charset="0"/>
              </a:rPr>
              <a:t>-</a:t>
            </a: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Cyrl-RS" sz="12800" b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317D-50C1-4734-A909-580E1724D29A}" type="slidenum">
              <a:rPr lang="en-US" sz="24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62</Words>
  <Application>Microsoft Office PowerPoint</Application>
  <PresentationFormat>On-screen Show (4:3)</PresentationFormat>
  <Paragraphs>142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Жарко Панић (Жабаљ)  Средња школа ‘’22. октобар’’ Жабаљ zarezabalj@yahoo.com  Анализа историјског контекста приказаног у Андрићевој приповеци РЗАВСКИ БРЕГОВИ  13. Симпозијум „Андрићева приповијетка”  Сокобања 14.–17.10.2021  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Локална историја  Шајкашка-Жабаљ</dc:title>
  <dc:creator>Zare</dc:creator>
  <cp:lastModifiedBy>Zare</cp:lastModifiedBy>
  <cp:revision>35</cp:revision>
  <dcterms:created xsi:type="dcterms:W3CDTF">2020-05-15T18:32:16Z</dcterms:created>
  <dcterms:modified xsi:type="dcterms:W3CDTF">2021-10-12T14:33:59Z</dcterms:modified>
</cp:coreProperties>
</file>